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40" roundtripDataSignature="AMtx7miN22LbtZkzcGa1qDEVCYyuLJ59C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4" name="Sarah Montgomery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7C59022-B61E-480C-80D8-F44FBC804B2D}">
  <a:tblStyle styleId="{F7C59022-B61E-480C-80D8-F44FBC804B2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customschemas.google.com/relationships/presentationmetadata" Target="meta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2-03-05T23:47:30.301">
    <p:pos x="6000" y="0"/>
    <p:text>Replace with translated design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5oZJu8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2-03-05T23:47:33.313">
    <p:pos x="1527" y="313"/>
    <p:text>Replace with translated design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5oZJvA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3" dt="2022-03-05T23:47:36.378">
    <p:pos x="207" y="689"/>
    <p:text>Replace with translated design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5oZJvE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2-03-05T23:47:42.732">
    <p:pos x="1468" y="353"/>
    <p:text>Replace with translated design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5oZJvI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1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1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p1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p1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0" name="Google Shape;280;p2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7" name="Google Shape;287;p2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p2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2" name="Google Shape;302;p2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p2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3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3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3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4" name="Google Shape;374;p3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3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Pie de Foto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4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4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0" name="Google Shape;70;p4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1" name="Google Shape;71;p4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5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7" name="Google Shape;77;p4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6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2" name="Google Shape;82;p4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3" name="Google Shape;83;p4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l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6"/>
          <p:cNvSpPr txBox="1"/>
          <p:nvPr>
            <p:ph idx="1" type="subTitle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3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3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Cuerpo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/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2pPr>
            <a:lvl3pPr lvl="2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3pPr>
            <a:lvl4pPr lvl="3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4pPr>
            <a:lvl5pPr lvl="4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5pPr>
            <a:lvl6pPr lvl="5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6pPr>
            <a:lvl7pPr lvl="6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7pPr>
            <a:lvl8pPr lvl="7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8pPr>
            <a:lvl9pPr lvl="8" marR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9pPr>
          </a:lstStyle>
          <a:p/>
        </p:txBody>
      </p:sp>
      <p:sp>
        <p:nvSpPr>
          <p:cNvPr id="23" name="Google Shape;23;p37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7"/>
          <p:cNvSpPr txBox="1"/>
          <p:nvPr>
            <p:ph idx="12" type="sldNum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Contenido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8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3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3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0" name="Google Shape;30;p3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de la Sección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9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9"/>
          <p:cNvSpPr txBox="1"/>
          <p:nvPr>
            <p:ph idx="1" type="body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3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3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3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Dos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0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40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4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4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3" name="Google Shape;43;p4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1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1"/>
          <p:cNvSpPr txBox="1"/>
          <p:nvPr>
            <p:ph idx="1" type="body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7" name="Google Shape;47;p41"/>
          <p:cNvSpPr txBox="1"/>
          <p:nvPr>
            <p:ph idx="2" type="body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41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9" name="Google Shape;49;p41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4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4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amente título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6" name="Google Shape;56;p4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7" name="Google Shape;57;p4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3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43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4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3" name="Google Shape;63;p4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4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4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comments" Target="../comments/comment2.xml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comments" Target="../comments/comment4.xml"/><Relationship Id="rId4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comments" Target="../comments/comment3.xml"/><Relationship Id="rId4" Type="http://schemas.openxmlformats.org/officeDocument/2006/relationships/image" Target="../media/image7.jpg"/><Relationship Id="rId5" Type="http://schemas.openxmlformats.org/officeDocument/2006/relationships/image" Target="../media/image6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idx="12" type="sldNum"/>
          </p:nvPr>
        </p:nvSpPr>
        <p:spPr>
          <a:xfrm>
            <a:off x="6942582" y="4776407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fld id="{00000000-1234-1234-1234-123412341234}" type="slidenum">
              <a:rPr b="1" lang="es-ES" sz="1200">
                <a:solidFill>
                  <a:schemeClr val="lt1"/>
                </a:solidFill>
              </a:rPr>
              <a:t>‹#›</a:t>
            </a:fld>
            <a:endParaRPr b="1" sz="1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"/>
          <p:cNvSpPr txBox="1"/>
          <p:nvPr>
            <p:ph type="title"/>
          </p:nvPr>
        </p:nvSpPr>
        <p:spPr>
          <a:xfrm>
            <a:off x="457200" y="0"/>
            <a:ext cx="8686800" cy="113540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75"/>
              <a:buFont typeface="Arial"/>
              <a:buNone/>
            </a:pPr>
            <a:r>
              <a:rPr b="1" i="0" lang="es-ES" sz="4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69" name="Google Shape;169;p10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0" name="Google Shape;170;p10"/>
          <p:cNvSpPr txBox="1"/>
          <p:nvPr>
            <p:ph idx="12" type="sldNum"/>
          </p:nvPr>
        </p:nvSpPr>
        <p:spPr>
          <a:xfrm>
            <a:off x="8595301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fld id="{00000000-1234-1234-1234-123412341234}" type="slidenum"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0"/>
          <p:cNvSpPr txBox="1"/>
          <p:nvPr/>
        </p:nvSpPr>
        <p:spPr>
          <a:xfrm>
            <a:off x="789450" y="1937281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Identificar los cuatro principios de la comunicación de apoyo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Practicar la escucha activa y el cuestionamiento reflexivo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Describir la importancia de utilizar la comunicación de apoyo en la formación de docentes</a:t>
            </a:r>
            <a:endParaRPr/>
          </a:p>
        </p:txBody>
      </p:sp>
      <p:sp>
        <p:nvSpPr>
          <p:cNvPr id="172" name="Google Shape;172;p10"/>
          <p:cNvSpPr txBox="1"/>
          <p:nvPr/>
        </p:nvSpPr>
        <p:spPr>
          <a:xfrm>
            <a:off x="457200" y="1313070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"/>
          <p:cNvSpPr txBox="1"/>
          <p:nvPr>
            <p:ph type="title"/>
          </p:nvPr>
        </p:nvSpPr>
        <p:spPr>
          <a:xfrm>
            <a:off x="457200" y="0"/>
            <a:ext cx="7896386" cy="99964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 para la Escucha Activa</a:t>
            </a:r>
            <a:endParaRPr/>
          </a:p>
        </p:txBody>
      </p:sp>
      <p:sp>
        <p:nvSpPr>
          <p:cNvPr id="178" name="Google Shape;178;p11"/>
          <p:cNvSpPr txBox="1"/>
          <p:nvPr>
            <p:ph idx="1" type="body"/>
          </p:nvPr>
        </p:nvSpPr>
        <p:spPr>
          <a:xfrm>
            <a:off x="457200" y="1126665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Elegir a un compañero para que hable primero y a otro para que escuche primero.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orador dispondrá de </a:t>
            </a: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 segundos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para compartir sus esperanzas e inquietudes sobre la posibilidad de convertirse en un guía o tutor entre pares. Debe hablar los 60 segundos completos.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Después de 60 segundos, el receptor resumirá lo que ha dicho su compañero y hará una pregunta de seguimiento.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¡Intercambie los papeles y repita!</a:t>
            </a:r>
            <a:endParaRPr/>
          </a:p>
        </p:txBody>
      </p:sp>
      <p:sp>
        <p:nvSpPr>
          <p:cNvPr id="179" name="Google Shape;179;p11"/>
          <p:cNvSpPr txBox="1"/>
          <p:nvPr>
            <p:ph idx="12" type="sldNum"/>
          </p:nvPr>
        </p:nvSpPr>
        <p:spPr>
          <a:xfrm>
            <a:off x="8622733" y="479213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fld id="{00000000-1234-1234-1234-123412341234}" type="slidenum"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2"/>
          <p:cNvSpPr txBox="1"/>
          <p:nvPr>
            <p:ph type="title"/>
          </p:nvPr>
        </p:nvSpPr>
        <p:spPr>
          <a:xfrm>
            <a:off x="455205" y="-16839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Cuestionamiento reflexivo</a:t>
            </a:r>
            <a:endParaRPr/>
          </a:p>
        </p:txBody>
      </p:sp>
      <p:sp>
        <p:nvSpPr>
          <p:cNvPr id="185" name="Google Shape;185;p12"/>
          <p:cNvSpPr txBox="1"/>
          <p:nvPr>
            <p:ph idx="12" type="sldNum"/>
          </p:nvPr>
        </p:nvSpPr>
        <p:spPr>
          <a:xfrm>
            <a:off x="8428743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" name="Google Shape;186;p12"/>
          <p:cNvGrpSpPr/>
          <p:nvPr/>
        </p:nvGrpSpPr>
        <p:grpSpPr>
          <a:xfrm>
            <a:off x="2925651" y="1128261"/>
            <a:ext cx="3518001" cy="3517999"/>
            <a:chOff x="1347449" y="423"/>
            <a:chExt cx="3518001" cy="3517999"/>
          </a:xfrm>
        </p:grpSpPr>
        <p:sp>
          <p:nvSpPr>
            <p:cNvPr id="187" name="Google Shape;187;p12"/>
            <p:cNvSpPr/>
            <p:nvPr/>
          </p:nvSpPr>
          <p:spPr>
            <a:xfrm>
              <a:off x="2543708" y="42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2"/>
            <p:cNvSpPr txBox="1"/>
            <p:nvPr/>
          </p:nvSpPr>
          <p:spPr>
            <a:xfrm>
              <a:off x="2708532" y="165243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es-E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Sentimientos</a:t>
              </a:r>
              <a:endParaRPr/>
            </a:p>
          </p:txBody>
        </p:sp>
        <p:sp>
          <p:nvSpPr>
            <p:cNvPr id="189" name="Google Shape;189;p12"/>
            <p:cNvSpPr/>
            <p:nvPr/>
          </p:nvSpPr>
          <p:spPr>
            <a:xfrm rot="2700000">
              <a:off x="3548506" y="965359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2"/>
            <p:cNvSpPr txBox="1"/>
            <p:nvPr/>
          </p:nvSpPr>
          <p:spPr>
            <a:xfrm rot="2700000">
              <a:off x="3561693" y="1009497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12"/>
            <p:cNvSpPr/>
            <p:nvPr/>
          </p:nvSpPr>
          <p:spPr>
            <a:xfrm>
              <a:off x="373996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12"/>
            <p:cNvSpPr txBox="1"/>
            <p:nvPr/>
          </p:nvSpPr>
          <p:spPr>
            <a:xfrm>
              <a:off x="3904792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es-E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Hechos</a:t>
              </a:r>
              <a:endParaRPr/>
            </a:p>
          </p:txBody>
        </p:sp>
        <p:sp>
          <p:nvSpPr>
            <p:cNvPr id="193" name="Google Shape;193;p12"/>
            <p:cNvSpPr/>
            <p:nvPr/>
          </p:nvSpPr>
          <p:spPr>
            <a:xfrm rot="8100000">
              <a:off x="3560520" y="2161621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2"/>
            <p:cNvSpPr txBox="1"/>
            <p:nvPr/>
          </p:nvSpPr>
          <p:spPr>
            <a:xfrm rot="-2700000">
              <a:off x="3637371" y="220575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12"/>
            <p:cNvSpPr/>
            <p:nvPr/>
          </p:nvSpPr>
          <p:spPr>
            <a:xfrm>
              <a:off x="2543708" y="2392941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12"/>
            <p:cNvSpPr txBox="1"/>
            <p:nvPr/>
          </p:nvSpPr>
          <p:spPr>
            <a:xfrm>
              <a:off x="2708532" y="2557766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es-E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Hallazgos</a:t>
              </a:r>
              <a:endParaRPr/>
            </a:p>
          </p:txBody>
        </p:sp>
        <p:sp>
          <p:nvSpPr>
            <p:cNvPr id="197" name="Google Shape;197;p12"/>
            <p:cNvSpPr/>
            <p:nvPr/>
          </p:nvSpPr>
          <p:spPr>
            <a:xfrm rot="-8100000">
              <a:off x="2364257" y="2173635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2"/>
            <p:cNvSpPr txBox="1"/>
            <p:nvPr/>
          </p:nvSpPr>
          <p:spPr>
            <a:xfrm rot="2700000">
              <a:off x="2441109" y="228143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134744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2"/>
            <p:cNvSpPr txBox="1"/>
            <p:nvPr/>
          </p:nvSpPr>
          <p:spPr>
            <a:xfrm>
              <a:off x="1512270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es-E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Futuro</a:t>
              </a:r>
              <a:endParaRPr/>
            </a:p>
          </p:txBody>
        </p:sp>
        <p:sp>
          <p:nvSpPr>
            <p:cNvPr id="201" name="Google Shape;201;p12"/>
            <p:cNvSpPr/>
            <p:nvPr/>
          </p:nvSpPr>
          <p:spPr>
            <a:xfrm rot="-2700000">
              <a:off x="2352248" y="977373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6078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2"/>
            <p:cNvSpPr txBox="1"/>
            <p:nvPr/>
          </p:nvSpPr>
          <p:spPr>
            <a:xfrm rot="-2700000">
              <a:off x="2365431" y="108517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3" name="Google Shape;203;p12"/>
          <p:cNvSpPr txBox="1"/>
          <p:nvPr/>
        </p:nvSpPr>
        <p:spPr>
          <a:xfrm>
            <a:off x="5412215" y="1191585"/>
            <a:ext cx="3607044" cy="9144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es-E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¿Cómo se siente el docente ante ese reto? ¿Cómo experimentó el docente la situación?</a:t>
            </a:r>
            <a:endParaRPr/>
          </a:p>
        </p:txBody>
      </p:sp>
      <p:sp>
        <p:nvSpPr>
          <p:cNvPr id="204" name="Google Shape;204;p12"/>
          <p:cNvSpPr txBox="1"/>
          <p:nvPr/>
        </p:nvSpPr>
        <p:spPr>
          <a:xfrm>
            <a:off x="6570839" y="2624268"/>
            <a:ext cx="2113966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es-E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¿Cuáles son los hechos acerca del desafío?</a:t>
            </a:r>
            <a:endParaRPr/>
          </a:p>
        </p:txBody>
      </p:sp>
      <p:sp>
        <p:nvSpPr>
          <p:cNvPr id="205" name="Google Shape;205;p12"/>
          <p:cNvSpPr txBox="1"/>
          <p:nvPr/>
        </p:nvSpPr>
        <p:spPr>
          <a:xfrm>
            <a:off x="270176" y="3711306"/>
            <a:ext cx="4009037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es-E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qué fue un reto la experiencia? ¿Cómo respondieron los estudiantes (u otras personas implicadas)?</a:t>
            </a:r>
            <a:endParaRPr/>
          </a:p>
        </p:txBody>
      </p:sp>
      <p:sp>
        <p:nvSpPr>
          <p:cNvPr id="206" name="Google Shape;206;p12"/>
          <p:cNvSpPr txBox="1"/>
          <p:nvPr/>
        </p:nvSpPr>
        <p:spPr>
          <a:xfrm>
            <a:off x="218018" y="2002747"/>
            <a:ext cx="3067687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es-E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Partiendo de esta experiencia, ¿qué hará el docente en el futuro?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3"/>
          <p:cNvSpPr txBox="1"/>
          <p:nvPr>
            <p:ph type="ctrTitle"/>
          </p:nvPr>
        </p:nvSpPr>
        <p:spPr>
          <a:xfrm>
            <a:off x="493206" y="863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Círculos de Aprendizaje Docente (TLCs por sus siglas en inglés)</a:t>
            </a:r>
            <a:endParaRPr/>
          </a:p>
        </p:txBody>
      </p:sp>
      <p:sp>
        <p:nvSpPr>
          <p:cNvPr id="212" name="Google Shape;212;p13"/>
          <p:cNvSpPr txBox="1"/>
          <p:nvPr>
            <p:ph idx="1" type="subTitle"/>
          </p:nvPr>
        </p:nvSpPr>
        <p:spPr>
          <a:xfrm>
            <a:off x="493206" y="272759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Arial"/>
              <a:buNone/>
            </a:pPr>
            <a:r>
              <a:rPr b="1" i="0" lang="es-ES" sz="2400" u="none" cap="none" strike="noStrike">
                <a:latin typeface="Arial"/>
                <a:ea typeface="Arial"/>
                <a:cs typeface="Arial"/>
                <a:sym typeface="Arial"/>
              </a:rPr>
              <a:t>Sesión 1: Entender cómo aprenden los adultos y la práctica de los TLCs</a:t>
            </a:r>
            <a:endParaRPr/>
          </a:p>
        </p:txBody>
      </p:sp>
      <p:sp>
        <p:nvSpPr>
          <p:cNvPr id="213" name="Google Shape;213;p13"/>
          <p:cNvSpPr txBox="1"/>
          <p:nvPr>
            <p:ph idx="12" type="sldNum"/>
          </p:nvPr>
        </p:nvSpPr>
        <p:spPr>
          <a:xfrm>
            <a:off x="6841998" y="484222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4"/>
          <p:cNvSpPr txBox="1"/>
          <p:nvPr>
            <p:ph type="title"/>
          </p:nvPr>
        </p:nvSpPr>
        <p:spPr>
          <a:xfrm>
            <a:off x="475488" y="5324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219" name="Google Shape;219;p14"/>
          <p:cNvSpPr txBox="1"/>
          <p:nvPr>
            <p:ph idx="1" type="body"/>
          </p:nvPr>
        </p:nvSpPr>
        <p:spPr>
          <a:xfrm>
            <a:off x="807738" y="1952950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Identifique los cuatro principios del aprendizaje de adultos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la relación entre el aprendizaje entre adultos y el guía/tutor entre pares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Facilitar un TLC utilizando una comunicación de apoyo</a:t>
            </a:r>
            <a:endParaRPr/>
          </a:p>
        </p:txBody>
      </p:sp>
      <p:sp>
        <p:nvSpPr>
          <p:cNvPr id="220" name="Google Shape;220;p14"/>
          <p:cNvSpPr txBox="1"/>
          <p:nvPr>
            <p:ph idx="12" type="sldNum"/>
          </p:nvPr>
        </p:nvSpPr>
        <p:spPr>
          <a:xfrm>
            <a:off x="8430738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4"/>
          <p:cNvSpPr/>
          <p:nvPr/>
        </p:nvSpPr>
        <p:spPr>
          <a:xfrm>
            <a:off x="373411" y="1399349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5"/>
          <p:cNvSpPr txBox="1"/>
          <p:nvPr>
            <p:ph type="title"/>
          </p:nvPr>
        </p:nvSpPr>
        <p:spPr>
          <a:xfrm>
            <a:off x="391256" y="-114063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 de comunicación bidireccional</a:t>
            </a:r>
            <a:endParaRPr/>
          </a:p>
        </p:txBody>
      </p:sp>
      <p:sp>
        <p:nvSpPr>
          <p:cNvPr id="227" name="Google Shape;227;p15"/>
          <p:cNvSpPr txBox="1"/>
          <p:nvPr>
            <p:ph idx="1" type="body"/>
          </p:nvPr>
        </p:nvSpPr>
        <p:spPr>
          <a:xfrm>
            <a:off x="455264" y="98502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rPr b="1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Primer intento: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Busca un compañero. Una persona será el instructor, la otra será el explorador.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Siéntense espalda con espalda y asegúrense de no verse.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instructor tendrá 2 minutos para guiar al explorador a través del laberinto. El instructor </a:t>
            </a:r>
            <a:r>
              <a:rPr b="0" i="0" lang="es-ES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PUEDE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mirar al explorador, y el explorador </a:t>
            </a:r>
            <a:r>
              <a:rPr b="0" i="0" lang="es-ES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PUEDE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hacer preguntas.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5"/>
          <p:cNvSpPr txBox="1"/>
          <p:nvPr>
            <p:ph idx="12" type="sldNum"/>
          </p:nvPr>
        </p:nvSpPr>
        <p:spPr>
          <a:xfrm>
            <a:off x="8456205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6"/>
          <p:cNvSpPr txBox="1"/>
          <p:nvPr>
            <p:ph type="title"/>
          </p:nvPr>
        </p:nvSpPr>
        <p:spPr>
          <a:xfrm>
            <a:off x="360196" y="-104919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 de comunicación bidireccional</a:t>
            </a:r>
            <a:endParaRPr/>
          </a:p>
        </p:txBody>
      </p:sp>
      <p:sp>
        <p:nvSpPr>
          <p:cNvPr id="234" name="Google Shape;234;p16"/>
          <p:cNvSpPr txBox="1"/>
          <p:nvPr>
            <p:ph idx="1" type="body"/>
          </p:nvPr>
        </p:nvSpPr>
        <p:spPr>
          <a:xfrm>
            <a:off x="448056" y="990858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rPr b="1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Segundo intento: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Trabaje con su mismo compañero. 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instructor tendrá 2 minutos para guiar al explorador a través del laberinto.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 vez, el instructor puede mirar </a:t>
            </a:r>
            <a:r>
              <a:rPr b="0" i="0" lang="es-E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que el explorador está haciendo, y el explorador puede hacer preguntas. Sin embargo, el explorador </a:t>
            </a:r>
            <a:r>
              <a:rPr b="0" i="0" lang="es-ES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PUEDE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ver las indicaciones del instructor.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16"/>
          <p:cNvSpPr txBox="1"/>
          <p:nvPr>
            <p:ph idx="12" type="sldNum"/>
          </p:nvPr>
        </p:nvSpPr>
        <p:spPr>
          <a:xfrm>
            <a:off x="8452577" y="479562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77176" y="2202784"/>
            <a:ext cx="2527200" cy="2409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7"/>
          <p:cNvSpPr txBox="1"/>
          <p:nvPr>
            <p:ph type="title"/>
          </p:nvPr>
        </p:nvSpPr>
        <p:spPr>
          <a:xfrm>
            <a:off x="457200" y="-8391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Principios del Aprendizaje de Adultos</a:t>
            </a:r>
            <a:endParaRPr/>
          </a:p>
        </p:txBody>
      </p:sp>
      <p:sp>
        <p:nvSpPr>
          <p:cNvPr id="242" name="Google Shape;242;p17"/>
          <p:cNvSpPr txBox="1"/>
          <p:nvPr>
            <p:ph idx="1" type="body"/>
          </p:nvPr>
        </p:nvSpPr>
        <p:spPr>
          <a:xfrm>
            <a:off x="457200" y="1797500"/>
            <a:ext cx="6137700" cy="31658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7"/>
          <p:cNvSpPr txBox="1"/>
          <p:nvPr>
            <p:ph idx="12" type="sldNum"/>
          </p:nvPr>
        </p:nvSpPr>
        <p:spPr>
          <a:xfrm>
            <a:off x="8447061" y="478488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7"/>
          <p:cNvSpPr txBox="1"/>
          <p:nvPr/>
        </p:nvSpPr>
        <p:spPr>
          <a:xfrm>
            <a:off x="542087" y="1117725"/>
            <a:ext cx="7877542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Participación en el proceso de aprendizaje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experiencia como base del aprendizaje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Aprendizaje relevante y aplicable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Aprendizaje de la resolución de problemas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¿Es así como aprende USTED?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8"/>
          <p:cNvSpPr txBox="1"/>
          <p:nvPr>
            <p:ph type="title"/>
          </p:nvPr>
        </p:nvSpPr>
        <p:spPr>
          <a:xfrm>
            <a:off x="429768" y="5934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 para el Aprendizaje de Adultos</a:t>
            </a:r>
            <a:endParaRPr/>
          </a:p>
        </p:txBody>
      </p:sp>
      <p:sp>
        <p:nvSpPr>
          <p:cNvPr id="250" name="Google Shape;250;p18"/>
          <p:cNvSpPr txBox="1"/>
          <p:nvPr>
            <p:ph idx="1" type="body"/>
          </p:nvPr>
        </p:nvSpPr>
        <p:spPr>
          <a:xfrm>
            <a:off x="601198" y="1288142"/>
            <a:ext cx="7886737" cy="25567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Defina su principio de aprendizaje de adultos con sus propias palabras o con un dibujo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un ejemplo de alguna vez que haya aprendido algo de esta manera.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Explica cómo aplicará este principio en su papel de guía o tutor de pares.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1" name="Google Shape;251;p18"/>
          <p:cNvSpPr txBox="1"/>
          <p:nvPr>
            <p:ph idx="12" type="sldNum"/>
          </p:nvPr>
        </p:nvSpPr>
        <p:spPr>
          <a:xfrm>
            <a:off x="8431512" y="477895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8"/>
          <p:cNvSpPr txBox="1"/>
          <p:nvPr/>
        </p:nvSpPr>
        <p:spPr>
          <a:xfrm>
            <a:off x="601199" y="3759645"/>
            <a:ext cx="7886737" cy="7472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1" lang="es-E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Tiene 10 minutos para trabajar en sus pequeños grupos. Luego, ¡presentaremos cada uno!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9"/>
          <p:cNvSpPr txBox="1"/>
          <p:nvPr>
            <p:ph type="title"/>
          </p:nvPr>
        </p:nvSpPr>
        <p:spPr>
          <a:xfrm>
            <a:off x="487851" y="-15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Pasos de TLC</a:t>
            </a:r>
            <a:endParaRPr/>
          </a:p>
        </p:txBody>
      </p:sp>
      <p:sp>
        <p:nvSpPr>
          <p:cNvPr id="258" name="Google Shape;258;p19"/>
          <p:cNvSpPr txBox="1"/>
          <p:nvPr>
            <p:ph idx="12" type="sldNum"/>
          </p:nvPr>
        </p:nvSpPr>
        <p:spPr>
          <a:xfrm>
            <a:off x="8409320" y="477972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19"/>
          <p:cNvSpPr/>
          <p:nvPr/>
        </p:nvSpPr>
        <p:spPr>
          <a:xfrm>
            <a:off x="3776190" y="1169331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1</a:t>
            </a:r>
            <a:endParaRPr/>
          </a:p>
        </p:txBody>
      </p:sp>
      <p:sp>
        <p:nvSpPr>
          <p:cNvPr id="260" name="Google Shape;260;p19"/>
          <p:cNvSpPr/>
          <p:nvPr/>
        </p:nvSpPr>
        <p:spPr>
          <a:xfrm>
            <a:off x="3776193" y="3264934"/>
            <a:ext cx="1233294" cy="1379782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3</a:t>
            </a:r>
            <a:endParaRPr/>
          </a:p>
        </p:txBody>
      </p:sp>
      <p:sp>
        <p:nvSpPr>
          <p:cNvPr id="261" name="Google Shape;261;p19"/>
          <p:cNvSpPr/>
          <p:nvPr/>
        </p:nvSpPr>
        <p:spPr>
          <a:xfrm>
            <a:off x="5965610" y="2180088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2</a:t>
            </a:r>
            <a:endParaRPr/>
          </a:p>
        </p:txBody>
      </p:sp>
      <p:sp>
        <p:nvSpPr>
          <p:cNvPr id="262" name="Google Shape;262;p19"/>
          <p:cNvSpPr/>
          <p:nvPr/>
        </p:nvSpPr>
        <p:spPr>
          <a:xfrm>
            <a:off x="1568679" y="2171147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4</a:t>
            </a:r>
            <a:endParaRPr/>
          </a:p>
        </p:txBody>
      </p:sp>
      <p:sp>
        <p:nvSpPr>
          <p:cNvPr id="263" name="Google Shape;263;p19"/>
          <p:cNvSpPr/>
          <p:nvPr/>
        </p:nvSpPr>
        <p:spPr>
          <a:xfrm rot="-2667974">
            <a:off x="5305551" y="1813340"/>
            <a:ext cx="485188" cy="847472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9"/>
          <p:cNvSpPr/>
          <p:nvPr/>
        </p:nvSpPr>
        <p:spPr>
          <a:xfrm rot="3110182">
            <a:off x="5256169" y="3312054"/>
            <a:ext cx="582574" cy="86570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9"/>
          <p:cNvSpPr/>
          <p:nvPr/>
        </p:nvSpPr>
        <p:spPr>
          <a:xfrm rot="7385527">
            <a:off x="2845145" y="3214336"/>
            <a:ext cx="582572" cy="865708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9"/>
          <p:cNvSpPr/>
          <p:nvPr/>
        </p:nvSpPr>
        <p:spPr>
          <a:xfrm rot="-7099652">
            <a:off x="2977368" y="1728442"/>
            <a:ext cx="582574" cy="86570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9"/>
          <p:cNvSpPr txBox="1"/>
          <p:nvPr/>
        </p:nvSpPr>
        <p:spPr>
          <a:xfrm>
            <a:off x="5138801" y="1113974"/>
            <a:ext cx="3068664" cy="6556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es-E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Celebrar los éxitos y comprobar los objetivos</a:t>
            </a:r>
            <a:endParaRPr/>
          </a:p>
        </p:txBody>
      </p:sp>
      <p:sp>
        <p:nvSpPr>
          <p:cNvPr id="268" name="Google Shape;268;p19"/>
          <p:cNvSpPr txBox="1"/>
          <p:nvPr/>
        </p:nvSpPr>
        <p:spPr>
          <a:xfrm>
            <a:off x="5861679" y="3774572"/>
            <a:ext cx="2875789" cy="675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es-E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Compartir los desafíos a los que se enfrenta en el aula y la escuela</a:t>
            </a:r>
            <a:endParaRPr/>
          </a:p>
        </p:txBody>
      </p:sp>
      <p:sp>
        <p:nvSpPr>
          <p:cNvPr id="269" name="Google Shape;269;p19"/>
          <p:cNvSpPr txBox="1"/>
          <p:nvPr/>
        </p:nvSpPr>
        <p:spPr>
          <a:xfrm>
            <a:off x="789005" y="3980503"/>
            <a:ext cx="2434644" cy="397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es-E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Lluvia de idea de soluciones</a:t>
            </a:r>
            <a:endParaRPr/>
          </a:p>
        </p:txBody>
      </p:sp>
      <p:sp>
        <p:nvSpPr>
          <p:cNvPr id="270" name="Google Shape;270;p19"/>
          <p:cNvSpPr txBox="1"/>
          <p:nvPr/>
        </p:nvSpPr>
        <p:spPr>
          <a:xfrm>
            <a:off x="487851" y="1412960"/>
            <a:ext cx="264961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es-E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Establecer objetivos para poner en práctica las soluciones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idx="12" type="sldNum"/>
          </p:nvPr>
        </p:nvSpPr>
        <p:spPr>
          <a:xfrm>
            <a:off x="6942582" y="4862642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4680" y="497967"/>
            <a:ext cx="4360168" cy="417176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"/>
          <p:cNvSpPr txBox="1"/>
          <p:nvPr/>
        </p:nvSpPr>
        <p:spPr>
          <a:xfrm>
            <a:off x="0" y="136370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Competencias Básicas para los Docentes de Escuela Primaria en Contextos de Crisis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0"/>
          <p:cNvSpPr txBox="1"/>
          <p:nvPr>
            <p:ph type="title"/>
          </p:nvPr>
        </p:nvSpPr>
        <p:spPr>
          <a:xfrm>
            <a:off x="457199" y="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Practicar los TLCs</a:t>
            </a:r>
            <a:endParaRPr/>
          </a:p>
        </p:txBody>
      </p:sp>
      <p:sp>
        <p:nvSpPr>
          <p:cNvPr id="276" name="Google Shape;276;p20"/>
          <p:cNvSpPr txBox="1"/>
          <p:nvPr>
            <p:ph idx="12" type="sldNum"/>
          </p:nvPr>
        </p:nvSpPr>
        <p:spPr>
          <a:xfrm>
            <a:off x="8427947" y="47867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p20"/>
          <p:cNvSpPr txBox="1"/>
          <p:nvPr/>
        </p:nvSpPr>
        <p:spPr>
          <a:xfrm>
            <a:off x="457199" y="1141496"/>
            <a:ext cx="7826644" cy="3500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Cada participante tendrá 15 minutos para practicar, facilitando un TLC. El resto de los participantes harán el papel de docentes.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Selecciona a un participante para que haga el papel de tutor o guía entre pares; todos los demás participantes harán el papel de docentes.</a:t>
            </a:r>
            <a:endParaRPr/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Seleccione el desafío para discutirlo en el TLC.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Facilite el TLC durante 15 minutos.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Después de 15 minutos, cada grupo compartirá dos cosas que el tutor o guía entre pares hizo bien y una cosa que este podría mejorar.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1"/>
          <p:cNvSpPr txBox="1"/>
          <p:nvPr>
            <p:ph type="ctrTitle"/>
          </p:nvPr>
        </p:nvSpPr>
        <p:spPr>
          <a:xfrm>
            <a:off x="451981" y="155156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Círculos de Aprendizaje Docente (TLCs por sus siglas en inglés)</a:t>
            </a:r>
            <a:endParaRPr/>
          </a:p>
        </p:txBody>
      </p:sp>
      <p:sp>
        <p:nvSpPr>
          <p:cNvPr id="283" name="Google Shape;283;p21"/>
          <p:cNvSpPr txBox="1"/>
          <p:nvPr>
            <p:ph idx="1" type="subTitle"/>
          </p:nvPr>
        </p:nvSpPr>
        <p:spPr>
          <a:xfrm>
            <a:off x="451981" y="2682651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latin typeface="Arial"/>
                <a:ea typeface="Arial"/>
                <a:cs typeface="Arial"/>
                <a:sym typeface="Arial"/>
              </a:rPr>
              <a:t>Sesión 2: Establecimiento de objetivos en las 4 áreas de competencias básicas de la </a:t>
            </a:r>
            <a:r>
              <a:rPr b="1" i="1" lang="es-ES" sz="2000" u="none" cap="none" strike="noStrike">
                <a:latin typeface="Arial"/>
                <a:ea typeface="Arial"/>
                <a:cs typeface="Arial"/>
                <a:sym typeface="Arial"/>
              </a:rPr>
              <a:t>Capacitación para Docentes de Primaria en Contextos de Crisis</a:t>
            </a:r>
            <a:endParaRPr/>
          </a:p>
        </p:txBody>
      </p:sp>
      <p:sp>
        <p:nvSpPr>
          <p:cNvPr id="284" name="Google Shape;284;p21"/>
          <p:cNvSpPr txBox="1"/>
          <p:nvPr>
            <p:ph idx="12" type="sldNum"/>
          </p:nvPr>
        </p:nvSpPr>
        <p:spPr>
          <a:xfrm>
            <a:off x="6907400" y="48292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2"/>
          <p:cNvSpPr txBox="1"/>
          <p:nvPr>
            <p:ph idx="12" type="sldNum"/>
          </p:nvPr>
        </p:nvSpPr>
        <p:spPr>
          <a:xfrm>
            <a:off x="6898541" y="485108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0" name="Google Shape;29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0698" y="560835"/>
            <a:ext cx="4451608" cy="4259254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22"/>
          <p:cNvSpPr txBox="1"/>
          <p:nvPr/>
        </p:nvSpPr>
        <p:spPr>
          <a:xfrm>
            <a:off x="0" y="260046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Competencias Básicas para los Docentes de Primaria en Contextos de Crisis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3"/>
          <p:cNvSpPr txBox="1"/>
          <p:nvPr>
            <p:ph type="title"/>
          </p:nvPr>
        </p:nvSpPr>
        <p:spPr>
          <a:xfrm>
            <a:off x="370003" y="-3874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297" name="Google Shape;297;p23"/>
          <p:cNvSpPr txBox="1"/>
          <p:nvPr>
            <p:ph idx="1" type="body"/>
          </p:nvPr>
        </p:nvSpPr>
        <p:spPr>
          <a:xfrm>
            <a:off x="764247" y="1769786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Establecimiento de objetivos en las 4 áreas de competencias básicas de la </a:t>
            </a:r>
            <a:r>
              <a:rPr b="0" i="1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Capacitación para Docentes de Primaria en Contextos de Crisis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el propósito de las Hojas de seguimiento de objetivos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los pasos en la planificación de un TLCs</a:t>
            </a:r>
            <a:endParaRPr/>
          </a:p>
        </p:txBody>
      </p:sp>
      <p:sp>
        <p:nvSpPr>
          <p:cNvPr id="298" name="Google Shape;298;p23"/>
          <p:cNvSpPr txBox="1"/>
          <p:nvPr>
            <p:ph idx="12" type="sldNum"/>
          </p:nvPr>
        </p:nvSpPr>
        <p:spPr>
          <a:xfrm>
            <a:off x="8479297" y="4794482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23"/>
          <p:cNvSpPr/>
          <p:nvPr/>
        </p:nvSpPr>
        <p:spPr>
          <a:xfrm>
            <a:off x="370003" y="1205437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4"/>
          <p:cNvSpPr txBox="1"/>
          <p:nvPr>
            <p:ph type="ctrTitle"/>
          </p:nvPr>
        </p:nvSpPr>
        <p:spPr>
          <a:xfrm>
            <a:off x="381000" y="863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3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Observaciones en el aula</a:t>
            </a:r>
            <a:endParaRPr/>
          </a:p>
        </p:txBody>
      </p:sp>
      <p:sp>
        <p:nvSpPr>
          <p:cNvPr id="305" name="Google Shape;305;p24"/>
          <p:cNvSpPr txBox="1"/>
          <p:nvPr>
            <p:ph idx="1" type="subTitle"/>
          </p:nvPr>
        </p:nvSpPr>
        <p:spPr>
          <a:xfrm>
            <a:off x="381000" y="2620659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latin typeface="Arial"/>
                <a:ea typeface="Arial"/>
                <a:cs typeface="Arial"/>
                <a:sym typeface="Arial"/>
              </a:rPr>
              <a:t>Sesión 1: Observaciones en el aula</a:t>
            </a:r>
            <a:endParaRPr/>
          </a:p>
        </p:txBody>
      </p:sp>
      <p:sp>
        <p:nvSpPr>
          <p:cNvPr id="306" name="Google Shape;306;p24"/>
          <p:cNvSpPr txBox="1"/>
          <p:nvPr>
            <p:ph idx="12" type="sldNum"/>
          </p:nvPr>
        </p:nvSpPr>
        <p:spPr>
          <a:xfrm>
            <a:off x="6915149" y="485415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5"/>
          <p:cNvSpPr txBox="1"/>
          <p:nvPr>
            <p:ph type="title"/>
          </p:nvPr>
        </p:nvSpPr>
        <p:spPr>
          <a:xfrm>
            <a:off x="410706" y="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312" name="Google Shape;312;p25"/>
          <p:cNvSpPr txBox="1"/>
          <p:nvPr>
            <p:ph idx="1" type="body"/>
          </p:nvPr>
        </p:nvSpPr>
        <p:spPr>
          <a:xfrm>
            <a:off x="742956" y="1687921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Establecer relaciones positivas y de confianza con otros docentes y partes interesadas en la educación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Distinguir el rol del tutor/guía entre pares con los del supervisor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los tres componentes de una observación en el aula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Utilizar una comunicación de apoyo en las reuniones posteriores a la observación</a:t>
            </a:r>
            <a:endParaRPr/>
          </a:p>
        </p:txBody>
      </p:sp>
      <p:sp>
        <p:nvSpPr>
          <p:cNvPr id="313" name="Google Shape;313;p25"/>
          <p:cNvSpPr txBox="1"/>
          <p:nvPr>
            <p:ph idx="12" type="sldNum"/>
          </p:nvPr>
        </p:nvSpPr>
        <p:spPr>
          <a:xfrm>
            <a:off x="8448301" y="478864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25"/>
          <p:cNvSpPr/>
          <p:nvPr/>
        </p:nvSpPr>
        <p:spPr>
          <a:xfrm>
            <a:off x="410706" y="1158029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6"/>
          <p:cNvSpPr txBox="1"/>
          <p:nvPr>
            <p:ph type="title"/>
          </p:nvPr>
        </p:nvSpPr>
        <p:spPr>
          <a:xfrm>
            <a:off x="395207" y="-11948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Los Seis bloques de construcción de la confianza</a:t>
            </a:r>
            <a:endParaRPr/>
          </a:p>
        </p:txBody>
      </p:sp>
      <p:sp>
        <p:nvSpPr>
          <p:cNvPr id="320" name="Google Shape;320;p26"/>
          <p:cNvSpPr txBox="1"/>
          <p:nvPr>
            <p:ph idx="12" type="sldNum"/>
          </p:nvPr>
        </p:nvSpPr>
        <p:spPr>
          <a:xfrm>
            <a:off x="8479298" y="478864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6"/>
          <p:cNvSpPr/>
          <p:nvPr/>
        </p:nvSpPr>
        <p:spPr>
          <a:xfrm>
            <a:off x="3754634" y="1564249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Integridad</a:t>
            </a:r>
            <a:endParaRPr/>
          </a:p>
        </p:txBody>
      </p:sp>
      <p:sp>
        <p:nvSpPr>
          <p:cNvPr id="322" name="Google Shape;322;p26"/>
          <p:cNvSpPr/>
          <p:nvPr/>
        </p:nvSpPr>
        <p:spPr>
          <a:xfrm>
            <a:off x="2765293" y="2514207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Colaboración</a:t>
            </a:r>
            <a:endParaRPr/>
          </a:p>
        </p:txBody>
      </p:sp>
      <p:sp>
        <p:nvSpPr>
          <p:cNvPr id="323" name="Google Shape;323;p26"/>
          <p:cNvSpPr/>
          <p:nvPr/>
        </p:nvSpPr>
        <p:spPr>
          <a:xfrm>
            <a:off x="4699673" y="2514207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Habilidad</a:t>
            </a:r>
            <a:endParaRPr/>
          </a:p>
        </p:txBody>
      </p:sp>
      <p:sp>
        <p:nvSpPr>
          <p:cNvPr id="324" name="Google Shape;324;p26"/>
          <p:cNvSpPr/>
          <p:nvPr/>
        </p:nvSpPr>
        <p:spPr>
          <a:xfrm>
            <a:off x="1790718" y="3518539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Compasión</a:t>
            </a:r>
            <a:endParaRPr/>
          </a:p>
        </p:txBody>
      </p:sp>
      <p:sp>
        <p:nvSpPr>
          <p:cNvPr id="325" name="Google Shape;325;p26"/>
          <p:cNvSpPr/>
          <p:nvPr/>
        </p:nvSpPr>
        <p:spPr>
          <a:xfrm>
            <a:off x="3735128" y="3518539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Comunicación</a:t>
            </a:r>
            <a:endParaRPr/>
          </a:p>
        </p:txBody>
      </p:sp>
      <p:sp>
        <p:nvSpPr>
          <p:cNvPr id="326" name="Google Shape;326;p26"/>
          <p:cNvSpPr/>
          <p:nvPr/>
        </p:nvSpPr>
        <p:spPr>
          <a:xfrm>
            <a:off x="5674246" y="3518539"/>
            <a:ext cx="1668585" cy="797556"/>
          </a:xfrm>
          <a:prstGeom prst="rect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Compromiso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7"/>
          <p:cNvSpPr txBox="1"/>
          <p:nvPr>
            <p:ph type="title"/>
          </p:nvPr>
        </p:nvSpPr>
        <p:spPr>
          <a:xfrm>
            <a:off x="410676" y="-12723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Comentarios sobre la observación en el aula</a:t>
            </a:r>
            <a:endParaRPr/>
          </a:p>
        </p:txBody>
      </p:sp>
      <p:sp>
        <p:nvSpPr>
          <p:cNvPr id="332" name="Google Shape;332;p27"/>
          <p:cNvSpPr txBox="1"/>
          <p:nvPr>
            <p:ph idx="12" type="sldNum"/>
          </p:nvPr>
        </p:nvSpPr>
        <p:spPr>
          <a:xfrm>
            <a:off x="8479298" y="47867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33" name="Google Shape;333;p27"/>
          <p:cNvGraphicFramePr/>
          <p:nvPr/>
        </p:nvGraphicFramePr>
        <p:xfrm>
          <a:off x="504101" y="170117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{F7C59022-B61E-480C-80D8-F44FBC804B2D}</a:tableStyleId>
              </a:tblPr>
              <a:tblGrid>
                <a:gridCol w="1484525"/>
                <a:gridCol w="2167150"/>
                <a:gridCol w="2167150"/>
                <a:gridCol w="2317350"/>
              </a:tblGrid>
              <a:tr h="664625">
                <a:tc row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rPr b="1" lang="es-ES" sz="1400" u="none" cap="none" strike="noStrike"/>
                        <a:t>Comentarios sobre la observación en el aula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rPr b="0" i="1" lang="es-ES" sz="1400" u="none" cap="none" strike="noStrike"/>
                        <a:t>¿Quién proporcionó la información?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rPr b="0" i="1" lang="es-ES" sz="1400" u="none" cap="none" strike="noStrike"/>
                        <a:t>¿Qué fue positivo?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rPr b="0" i="1" lang="es-ES" sz="1400" u="none" cap="none" strike="noStrike"/>
                        <a:t>¿Qué ha sido un desafío para usted?</a:t>
                      </a:r>
                      <a:endParaRPr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1115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8"/>
          <p:cNvSpPr txBox="1"/>
          <p:nvPr>
            <p:ph type="title"/>
          </p:nvPr>
        </p:nvSpPr>
        <p:spPr>
          <a:xfrm>
            <a:off x="342687" y="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Retroalimentación constructiva</a:t>
            </a:r>
            <a:endParaRPr/>
          </a:p>
        </p:txBody>
      </p:sp>
      <p:sp>
        <p:nvSpPr>
          <p:cNvPr id="339" name="Google Shape;339;p28"/>
          <p:cNvSpPr txBox="1"/>
          <p:nvPr>
            <p:ph idx="1" type="body"/>
          </p:nvPr>
        </p:nvSpPr>
        <p:spPr>
          <a:xfrm>
            <a:off x="402956" y="1284552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"/>
              <a:buFont typeface="Arial"/>
              <a:buNone/>
            </a:pPr>
            <a:r>
              <a:rPr b="0" i="1" lang="es-ES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Promover información </a:t>
            </a:r>
            <a:r>
              <a:rPr b="0" i="1" lang="es-ES" sz="3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descriptiva </a:t>
            </a:r>
            <a:r>
              <a:rPr b="0" i="1" lang="es-ES" sz="3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 útil para comprender las propias acciones a fin de apoyar el desarrollo o la mejora de una manera instructiva y de apoyo.</a:t>
            </a:r>
            <a:endParaRPr/>
          </a:p>
        </p:txBody>
      </p:sp>
      <p:sp>
        <p:nvSpPr>
          <p:cNvPr id="340" name="Google Shape;340;p28"/>
          <p:cNvSpPr txBox="1"/>
          <p:nvPr>
            <p:ph idx="12" type="sldNum"/>
          </p:nvPr>
        </p:nvSpPr>
        <p:spPr>
          <a:xfrm>
            <a:off x="8456050" y="4794457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9"/>
          <p:cNvSpPr txBox="1"/>
          <p:nvPr>
            <p:ph type="title"/>
          </p:nvPr>
        </p:nvSpPr>
        <p:spPr>
          <a:xfrm>
            <a:off x="420510" y="-8749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Formador de docentes versus. Supervisor</a:t>
            </a:r>
            <a:endParaRPr/>
          </a:p>
        </p:txBody>
      </p:sp>
      <p:sp>
        <p:nvSpPr>
          <p:cNvPr id="346" name="Google Shape;346;p29"/>
          <p:cNvSpPr txBox="1"/>
          <p:nvPr>
            <p:ph idx="12" type="sldNum"/>
          </p:nvPr>
        </p:nvSpPr>
        <p:spPr>
          <a:xfrm>
            <a:off x="8487047" y="478864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7" name="Google Shape;347;p29"/>
          <p:cNvCxnSpPr/>
          <p:nvPr/>
        </p:nvCxnSpPr>
        <p:spPr>
          <a:xfrm>
            <a:off x="4593856" y="1571984"/>
            <a:ext cx="0" cy="3040894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</p:cxnSp>
      <p:cxnSp>
        <p:nvCxnSpPr>
          <p:cNvPr id="348" name="Google Shape;348;p29"/>
          <p:cNvCxnSpPr/>
          <p:nvPr/>
        </p:nvCxnSpPr>
        <p:spPr>
          <a:xfrm rot="10800000">
            <a:off x="2858192" y="1791776"/>
            <a:ext cx="3369735" cy="0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</p:cxnSp>
      <p:sp>
        <p:nvSpPr>
          <p:cNvPr id="349" name="Google Shape;349;p29"/>
          <p:cNvSpPr txBox="1"/>
          <p:nvPr/>
        </p:nvSpPr>
        <p:spPr>
          <a:xfrm>
            <a:off x="4688849" y="1416859"/>
            <a:ext cx="1539076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Guía o tutor entre pares</a:t>
            </a:r>
            <a:endParaRPr/>
          </a:p>
        </p:txBody>
      </p:sp>
      <p:sp>
        <p:nvSpPr>
          <p:cNvPr id="350" name="Google Shape;350;p29"/>
          <p:cNvSpPr txBox="1"/>
          <p:nvPr/>
        </p:nvSpPr>
        <p:spPr>
          <a:xfrm>
            <a:off x="3035387" y="1416859"/>
            <a:ext cx="1415772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Supervisor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>
            <p:ph idx="12" type="sldNum"/>
          </p:nvPr>
        </p:nvSpPr>
        <p:spPr>
          <a:xfrm>
            <a:off x="6942582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0" y="337538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Capacitación del formador de docentes para los docentes de escuela primaria en contextos de crisis</a:t>
            </a:r>
            <a:endParaRPr/>
          </a:p>
        </p:txBody>
      </p:sp>
      <p:pic>
        <p:nvPicPr>
          <p:cNvPr id="102" name="Google Shape;10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6032" y="1095082"/>
            <a:ext cx="8631936" cy="339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9184" y="1095082"/>
            <a:ext cx="8485632" cy="3327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30"/>
          <p:cNvSpPr txBox="1"/>
          <p:nvPr>
            <p:ph type="title"/>
          </p:nvPr>
        </p:nvSpPr>
        <p:spPr>
          <a:xfrm>
            <a:off x="426204" y="291216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Fortalezas y mejoras en la formación del guía o tutor entre pares.</a:t>
            </a:r>
            <a:endParaRPr/>
          </a:p>
        </p:txBody>
      </p:sp>
      <p:sp>
        <p:nvSpPr>
          <p:cNvPr id="356" name="Google Shape;356;p30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b="1" lang="es-ES" sz="2400"/>
              <a:t>Fortaleza </a:t>
            </a:r>
            <a:r>
              <a:rPr b="1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: </a:t>
            </a: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una declaración alentadora que destaca una acción exitosa y positiva del docente o parte de la lección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rPr b="1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Mejora</a:t>
            </a:r>
            <a:r>
              <a:rPr b="1" lang="es-ES" sz="2400"/>
              <a:t>: </a:t>
            </a: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una declaración constructiva de apoyo a la mejora de los docentes en una determinada estrategia de enseñanza o componente de la lección</a:t>
            </a:r>
            <a:endParaRPr/>
          </a:p>
        </p:txBody>
      </p:sp>
      <p:sp>
        <p:nvSpPr>
          <p:cNvPr id="357" name="Google Shape;357;p30"/>
          <p:cNvSpPr txBox="1"/>
          <p:nvPr>
            <p:ph idx="12" type="sldNum"/>
          </p:nvPr>
        </p:nvSpPr>
        <p:spPr>
          <a:xfrm>
            <a:off x="8420199" y="478777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31"/>
          <p:cNvSpPr txBox="1"/>
          <p:nvPr>
            <p:ph type="title"/>
          </p:nvPr>
        </p:nvSpPr>
        <p:spPr>
          <a:xfrm>
            <a:off x="457200" y="-12723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</a:t>
            </a:r>
            <a:endParaRPr/>
          </a:p>
        </p:txBody>
      </p:sp>
      <p:sp>
        <p:nvSpPr>
          <p:cNvPr id="363" name="Google Shape;363;p31"/>
          <p:cNvSpPr txBox="1"/>
          <p:nvPr>
            <p:ph idx="1" type="body"/>
          </p:nvPr>
        </p:nvSpPr>
        <p:spPr>
          <a:xfrm>
            <a:off x="457200" y="111841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 el escenario de observación en el aula con su compañero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Resuma lo ocurrido en la lección (acciones del docente, tema de la lección, acciones de los estudiantes)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Identifique al menos 2 </a:t>
            </a:r>
            <a:r>
              <a:rPr lang="es-ES" sz="2000"/>
              <a:t>Fortaleza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 en la lección (¡cuantas más identifique, mejor!)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Identifique al menos 1 Mejora en la lección (recuerde que para 1 Mejo </a:t>
            </a:r>
            <a:r>
              <a:rPr lang="es-ES" sz="2000"/>
              <a:t> ra 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debe tener al menos 2 </a:t>
            </a:r>
            <a:r>
              <a:rPr lang="es-ES" sz="2000"/>
              <a:t>Fortaleza 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s)</a:t>
            </a:r>
            <a:endParaRPr/>
          </a:p>
        </p:txBody>
      </p:sp>
      <p:sp>
        <p:nvSpPr>
          <p:cNvPr id="364" name="Google Shape;364;p31"/>
          <p:cNvSpPr txBox="1"/>
          <p:nvPr>
            <p:ph idx="12" type="sldNum"/>
          </p:nvPr>
        </p:nvSpPr>
        <p:spPr>
          <a:xfrm>
            <a:off x="8443446" y="478864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2"/>
          <p:cNvSpPr txBox="1"/>
          <p:nvPr>
            <p:ph type="title"/>
          </p:nvPr>
        </p:nvSpPr>
        <p:spPr>
          <a:xfrm>
            <a:off x="457200" y="31900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Cuestionamiento de apoyo e instructivo</a:t>
            </a:r>
            <a:endParaRPr/>
          </a:p>
        </p:txBody>
      </p:sp>
      <p:sp>
        <p:nvSpPr>
          <p:cNvPr id="370" name="Google Shape;370;p32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Cuestionamiento de apoyo: 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ayuda a los docentes a encontrar WWW centrándose en los componentes positivos y exitosos de su práctica docente y de la lección. Las preguntas de apoyo se centran en los sentimientos de los docentes e incluyen preguntas de reflexión sobre “sentimientos” y “realidades”.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Cuestionamiento instructivo: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apoya a los docentes en la elaboración de EBI ayudándoles a pensar en lo que podrían hacer de forma diferente en el futuro. el cuestionamiento instructivo incluyen preguntas de reflexión sobre “hechos”, “conclusiones” y “futuro”.</a:t>
            </a:r>
            <a:endParaRPr/>
          </a:p>
        </p:txBody>
      </p:sp>
      <p:sp>
        <p:nvSpPr>
          <p:cNvPr id="371" name="Google Shape;371;p32"/>
          <p:cNvSpPr txBox="1"/>
          <p:nvPr>
            <p:ph idx="12" type="sldNum"/>
          </p:nvPr>
        </p:nvSpPr>
        <p:spPr>
          <a:xfrm>
            <a:off x="8471549" y="478089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3"/>
          <p:cNvSpPr txBox="1"/>
          <p:nvPr>
            <p:ph type="title"/>
          </p:nvPr>
        </p:nvSpPr>
        <p:spPr>
          <a:xfrm>
            <a:off x="449451" y="-150483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Juego de Roles de la reunión posterior a la observación</a:t>
            </a:r>
            <a:endParaRPr/>
          </a:p>
        </p:txBody>
      </p:sp>
      <p:sp>
        <p:nvSpPr>
          <p:cNvPr id="377" name="Google Shape;377;p33"/>
          <p:cNvSpPr txBox="1"/>
          <p:nvPr>
            <p:ph idx="1" type="body"/>
          </p:nvPr>
        </p:nvSpPr>
        <p:spPr>
          <a:xfrm>
            <a:off x="449451" y="1137783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Trabaje con su compañero de la actividad del escenario de observación en el aula (Folleto 3.3)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Haga un juego de roles de la reunión posterior a la observación, utilizando el folleto 3.5 como guía, con una persona actuando como guía entre pares y la otra actuando como docente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Después de 10 minutos, cambien los roles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1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¡¡Recuerde utilizar una comunicación de apoyo en sus juegos de rol!!</a:t>
            </a:r>
            <a:endParaRPr/>
          </a:p>
        </p:txBody>
      </p:sp>
      <p:sp>
        <p:nvSpPr>
          <p:cNvPr id="378" name="Google Shape;378;p33"/>
          <p:cNvSpPr txBox="1"/>
          <p:nvPr>
            <p:ph idx="12" type="sldNum"/>
          </p:nvPr>
        </p:nvSpPr>
        <p:spPr>
          <a:xfrm>
            <a:off x="8463799" y="478089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 txBox="1"/>
          <p:nvPr>
            <p:ph type="ctrTitle"/>
          </p:nvPr>
        </p:nvSpPr>
        <p:spPr>
          <a:xfrm>
            <a:off x="444645" y="472126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El Rol y las Responsabilidades de un </a:t>
            </a:r>
            <a:b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Formador de docentes</a:t>
            </a:r>
            <a:endParaRPr/>
          </a:p>
        </p:txBody>
      </p:sp>
      <p:sp>
        <p:nvSpPr>
          <p:cNvPr id="109" name="Google Shape;109;p4"/>
          <p:cNvSpPr txBox="1"/>
          <p:nvPr>
            <p:ph idx="1" type="subTitle"/>
          </p:nvPr>
        </p:nvSpPr>
        <p:spPr>
          <a:xfrm>
            <a:off x="444645" y="2926833"/>
            <a:ext cx="8699355" cy="712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Sesión 1: </a:t>
            </a:r>
            <a:r>
              <a:rPr b="1" lang="es-ES" sz="2400">
                <a:latin typeface="Arial"/>
                <a:ea typeface="Arial"/>
                <a:cs typeface="Arial"/>
                <a:sym typeface="Arial"/>
              </a:rPr>
              <a:t>Introducción a la formación de docentes y 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s-ES" sz="2400">
                <a:latin typeface="Arial"/>
                <a:ea typeface="Arial"/>
                <a:cs typeface="Arial"/>
                <a:sym typeface="Arial"/>
              </a:rPr>
              <a:t>Círculos de Aprendizaje Docente (TLCs por sus siglas en inglés)</a:t>
            </a:r>
            <a:endParaRPr/>
          </a:p>
        </p:txBody>
      </p:sp>
      <p:sp>
        <p:nvSpPr>
          <p:cNvPr id="110" name="Google Shape;110;p4"/>
          <p:cNvSpPr txBox="1"/>
          <p:nvPr>
            <p:ph idx="12" type="sldNum"/>
          </p:nvPr>
        </p:nvSpPr>
        <p:spPr>
          <a:xfrm>
            <a:off x="6951726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4"/>
          <p:cNvSpPr txBox="1"/>
          <p:nvPr/>
        </p:nvSpPr>
        <p:spPr>
          <a:xfrm>
            <a:off x="8367889" y="3485444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"/>
          <p:cNvSpPr txBox="1"/>
          <p:nvPr>
            <p:ph type="title"/>
          </p:nvPr>
        </p:nvSpPr>
        <p:spPr>
          <a:xfrm>
            <a:off x="327189" y="0"/>
            <a:ext cx="8229600" cy="10715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17" name="Google Shape;117;p5"/>
          <p:cNvSpPr txBox="1"/>
          <p:nvPr>
            <p:ph idx="1" type="body"/>
          </p:nvPr>
        </p:nvSpPr>
        <p:spPr>
          <a:xfrm>
            <a:off x="819279" y="1502899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Describir el papel y las responsabilidades de un tutor o guía de pares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las cualidades clave de un tutor o guía de pares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Describir el objetivo de un Círculo de Aprendizaje de Docentes (TLC) y el papel del tutor o guía de pares en la organización y la facilitación de los TLC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por qué la tutoría o guía es un componente importante del desarrollo profesional continuo de los docentes</a:t>
            </a:r>
            <a:endParaRPr/>
          </a:p>
        </p:txBody>
      </p:sp>
      <p:sp>
        <p:nvSpPr>
          <p:cNvPr id="118" name="Google Shape;118;p5"/>
          <p:cNvSpPr txBox="1"/>
          <p:nvPr>
            <p:ph idx="12" type="sldNum"/>
          </p:nvPr>
        </p:nvSpPr>
        <p:spPr>
          <a:xfrm>
            <a:off x="8456205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5"/>
          <p:cNvSpPr txBox="1"/>
          <p:nvPr/>
        </p:nvSpPr>
        <p:spPr>
          <a:xfrm>
            <a:off x="327189" y="1071586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>
            <p:ph idx="12" type="sldNum"/>
          </p:nvPr>
        </p:nvSpPr>
        <p:spPr>
          <a:xfrm>
            <a:off x="8659309" y="479287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fld id="{00000000-1234-1234-1234-123412341234}" type="slidenum"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5" name="Google Shape;125;p6"/>
          <p:cNvCxnSpPr/>
          <p:nvPr/>
        </p:nvCxnSpPr>
        <p:spPr>
          <a:xfrm>
            <a:off x="5199598" y="2241141"/>
            <a:ext cx="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6" name="Google Shape;126;p6"/>
          <p:cNvSpPr txBox="1"/>
          <p:nvPr/>
        </p:nvSpPr>
        <p:spPr>
          <a:xfrm>
            <a:off x="438912" y="237420"/>
            <a:ext cx="7206481" cy="8917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¿Quién es un tutor o guía de pares?</a:t>
            </a:r>
            <a:endParaRPr/>
          </a:p>
        </p:txBody>
      </p:sp>
      <p:sp>
        <p:nvSpPr>
          <p:cNvPr id="127" name="Google Shape;127;p6"/>
          <p:cNvSpPr/>
          <p:nvPr/>
        </p:nvSpPr>
        <p:spPr>
          <a:xfrm>
            <a:off x="457200" y="1129186"/>
            <a:ext cx="8686800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s-E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tutor o guía de pares es una persona que fomenta la práctica colaborativa y reflexiva entre los docentes y apoya las necesidades, los objetivos y el desarrollo profesional de los docentes utilizando una variedad de técnicas diferentes (Círculos de Aprendizaje de Docentes, Visitas al Aula y Observaciones, 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s-E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Enseñanza en Equipo, Planificación de las lecciones, etc.). 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7"/>
          <p:cNvSpPr txBox="1"/>
          <p:nvPr>
            <p:ph type="title"/>
          </p:nvPr>
        </p:nvSpPr>
        <p:spPr>
          <a:xfrm>
            <a:off x="338328" y="30736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tutoría o guía en el Desarrollo Profesional Docente (TPD, por sus siglas en inglés)</a:t>
            </a:r>
            <a:endParaRPr/>
          </a:p>
        </p:txBody>
      </p:sp>
      <p:sp>
        <p:nvSpPr>
          <p:cNvPr id="133" name="Google Shape;133;p7"/>
          <p:cNvSpPr txBox="1"/>
          <p:nvPr>
            <p:ph idx="12" type="sldNum"/>
          </p:nvPr>
        </p:nvSpPr>
        <p:spPr>
          <a:xfrm>
            <a:off x="8412450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4" name="Google Shape;134;p7"/>
          <p:cNvCxnSpPr/>
          <p:nvPr/>
        </p:nvCxnSpPr>
        <p:spPr>
          <a:xfrm>
            <a:off x="4586110" y="1709050"/>
            <a:ext cx="0" cy="30408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</p:cxnSp>
      <p:cxnSp>
        <p:nvCxnSpPr>
          <p:cNvPr id="135" name="Google Shape;135;p7"/>
          <p:cNvCxnSpPr/>
          <p:nvPr/>
        </p:nvCxnSpPr>
        <p:spPr>
          <a:xfrm flipH="1">
            <a:off x="1854890" y="2243991"/>
            <a:ext cx="5434200" cy="96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</p:cxnSp>
      <p:sp>
        <p:nvSpPr>
          <p:cNvPr id="136" name="Google Shape;136;p7"/>
          <p:cNvSpPr txBox="1"/>
          <p:nvPr/>
        </p:nvSpPr>
        <p:spPr>
          <a:xfrm>
            <a:off x="1940725" y="1709050"/>
            <a:ext cx="243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¿Cuáles son las tres habilidades que me gustaría desarrollar?</a:t>
            </a:r>
            <a:endParaRPr/>
          </a:p>
        </p:txBody>
      </p:sp>
      <p:sp>
        <p:nvSpPr>
          <p:cNvPr id="137" name="Google Shape;137;p7"/>
          <p:cNvSpPr txBox="1"/>
          <p:nvPr/>
        </p:nvSpPr>
        <p:spPr>
          <a:xfrm>
            <a:off x="4756708" y="1661775"/>
            <a:ext cx="216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¿Qué necesito para desarrollar estas habilidades?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"/>
          <p:cNvSpPr txBox="1"/>
          <p:nvPr>
            <p:ph type="title"/>
          </p:nvPr>
        </p:nvSpPr>
        <p:spPr>
          <a:xfrm>
            <a:off x="388906" y="0"/>
            <a:ext cx="8229600" cy="9948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s-E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Círculo de Aprendizaje Docente (TLC)</a:t>
            </a:r>
            <a:endParaRPr/>
          </a:p>
        </p:txBody>
      </p:sp>
      <p:sp>
        <p:nvSpPr>
          <p:cNvPr id="143" name="Google Shape;143;p8"/>
          <p:cNvSpPr txBox="1"/>
          <p:nvPr>
            <p:ph idx="1" type="body"/>
          </p:nvPr>
        </p:nvSpPr>
        <p:spPr>
          <a:xfrm>
            <a:off x="483390" y="965446"/>
            <a:ext cx="8378386" cy="12685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Círculo de Aprendizaje Docente (TLC) es una sesión de intercambio en grupo, para ayudar a crear una comunidad profesional de docentes que se apoyan y animan mutuamente a fin de satisfacer sus necesidades. Los TLC tienen 4 pasos: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8"/>
          <p:cNvSpPr txBox="1"/>
          <p:nvPr>
            <p:ph idx="12" type="sldNum"/>
          </p:nvPr>
        </p:nvSpPr>
        <p:spPr>
          <a:xfrm>
            <a:off x="8447061" y="479547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8"/>
          <p:cNvSpPr/>
          <p:nvPr/>
        </p:nvSpPr>
        <p:spPr>
          <a:xfrm>
            <a:off x="4205113" y="2361994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46" name="Google Shape;146;p8"/>
          <p:cNvSpPr/>
          <p:nvPr/>
        </p:nvSpPr>
        <p:spPr>
          <a:xfrm>
            <a:off x="4205113" y="3766049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3</a:t>
            </a:r>
            <a:endParaRPr/>
          </a:p>
        </p:txBody>
      </p:sp>
      <p:sp>
        <p:nvSpPr>
          <p:cNvPr id="147" name="Google Shape;147;p8"/>
          <p:cNvSpPr/>
          <p:nvPr/>
        </p:nvSpPr>
        <p:spPr>
          <a:xfrm>
            <a:off x="5599288" y="3116715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2</a:t>
            </a:r>
            <a:endParaRPr/>
          </a:p>
        </p:txBody>
      </p:sp>
      <p:sp>
        <p:nvSpPr>
          <p:cNvPr id="148" name="Google Shape;148;p8"/>
          <p:cNvSpPr/>
          <p:nvPr/>
        </p:nvSpPr>
        <p:spPr>
          <a:xfrm>
            <a:off x="2764551" y="3116715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4</a:t>
            </a:r>
            <a:endParaRPr/>
          </a:p>
        </p:txBody>
      </p:sp>
      <p:sp>
        <p:nvSpPr>
          <p:cNvPr id="149" name="Google Shape;149;p8"/>
          <p:cNvSpPr/>
          <p:nvPr/>
        </p:nvSpPr>
        <p:spPr>
          <a:xfrm rot="-2667974">
            <a:off x="5229166" y="2794189"/>
            <a:ext cx="322000" cy="5287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/>
          <p:nvPr/>
        </p:nvSpPr>
        <p:spPr>
          <a:xfrm rot="3110182">
            <a:off x="5179811" y="3721553"/>
            <a:ext cx="363440" cy="574537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8"/>
          <p:cNvSpPr/>
          <p:nvPr/>
        </p:nvSpPr>
        <p:spPr>
          <a:xfrm rot="7385527">
            <a:off x="3656501" y="3761064"/>
            <a:ext cx="363441" cy="57453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8"/>
          <p:cNvSpPr/>
          <p:nvPr/>
        </p:nvSpPr>
        <p:spPr>
          <a:xfrm rot="-7099652">
            <a:off x="3656500" y="2778925"/>
            <a:ext cx="363441" cy="574537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6078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8"/>
          <p:cNvSpPr txBox="1"/>
          <p:nvPr/>
        </p:nvSpPr>
        <p:spPr>
          <a:xfrm>
            <a:off x="5044933" y="2449327"/>
            <a:ext cx="38168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Celebrar los éxitos y comprobar los objetivos</a:t>
            </a:r>
            <a:endParaRPr/>
          </a:p>
        </p:txBody>
      </p:sp>
      <p:sp>
        <p:nvSpPr>
          <p:cNvPr id="154" name="Google Shape;154;p8"/>
          <p:cNvSpPr txBox="1"/>
          <p:nvPr/>
        </p:nvSpPr>
        <p:spPr>
          <a:xfrm>
            <a:off x="6455877" y="3250840"/>
            <a:ext cx="2649611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Compartir los desafíos a los que se enfrenta en el aula y la escuela</a:t>
            </a:r>
            <a:endParaRPr/>
          </a:p>
        </p:txBody>
      </p:sp>
      <p:sp>
        <p:nvSpPr>
          <p:cNvPr id="155" name="Google Shape;155;p8"/>
          <p:cNvSpPr txBox="1"/>
          <p:nvPr/>
        </p:nvSpPr>
        <p:spPr>
          <a:xfrm>
            <a:off x="2248964" y="4319051"/>
            <a:ext cx="22547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Lluvia de idea de soluciones</a:t>
            </a:r>
            <a:endParaRPr/>
          </a:p>
        </p:txBody>
      </p:sp>
      <p:sp>
        <p:nvSpPr>
          <p:cNvPr id="156" name="Google Shape;156;p8"/>
          <p:cNvSpPr txBox="1"/>
          <p:nvPr/>
        </p:nvSpPr>
        <p:spPr>
          <a:xfrm>
            <a:off x="254397" y="2713935"/>
            <a:ext cx="2649611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Establecimiento de objetivos (basados en las 4 competencias básicas de formación docente) sobre cómo poner las soluciones en acción</a:t>
            </a:r>
            <a:endParaRPr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"/>
          <p:cNvSpPr txBox="1"/>
          <p:nvPr>
            <p:ph type="ctrTitle"/>
          </p:nvPr>
        </p:nvSpPr>
        <p:spPr>
          <a:xfrm>
            <a:off x="415213" y="54931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El Rol y las Responsabilidades de un </a:t>
            </a:r>
            <a:b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Formador de docentes</a:t>
            </a:r>
            <a:endParaRPr/>
          </a:p>
        </p:txBody>
      </p:sp>
      <p:sp>
        <p:nvSpPr>
          <p:cNvPr id="162" name="Google Shape;162;p9"/>
          <p:cNvSpPr txBox="1"/>
          <p:nvPr>
            <p:ph idx="1" type="subTitle"/>
          </p:nvPr>
        </p:nvSpPr>
        <p:spPr>
          <a:xfrm>
            <a:off x="415213" y="2787886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Arial"/>
              <a:buNone/>
            </a:pPr>
            <a:r>
              <a:rPr b="1" i="0" lang="es-ES" sz="2400" u="none" cap="none" strike="noStrike">
                <a:latin typeface="Arial"/>
                <a:ea typeface="Arial"/>
                <a:cs typeface="Arial"/>
                <a:sym typeface="Arial"/>
              </a:rPr>
              <a:t>Sesión 2: Comunicación de apoyo</a:t>
            </a:r>
            <a:endParaRPr/>
          </a:p>
        </p:txBody>
      </p:sp>
      <p:sp>
        <p:nvSpPr>
          <p:cNvPr id="163" name="Google Shape;163;p9"/>
          <p:cNvSpPr txBox="1"/>
          <p:nvPr>
            <p:ph idx="12" type="sldNum"/>
          </p:nvPr>
        </p:nvSpPr>
        <p:spPr>
          <a:xfrm>
            <a:off x="6841998" y="48696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Personalización de los tema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